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4"/>
  </p:notesMasterIdLst>
  <p:handoutMasterIdLst>
    <p:handoutMasterId r:id="rId15"/>
  </p:handoutMasterIdLst>
  <p:sldIdLst>
    <p:sldId id="314" r:id="rId5"/>
    <p:sldId id="315" r:id="rId6"/>
    <p:sldId id="318" r:id="rId7"/>
    <p:sldId id="320" r:id="rId8"/>
    <p:sldId id="321" r:id="rId9"/>
    <p:sldId id="322" r:id="rId10"/>
    <p:sldId id="323" r:id="rId11"/>
    <p:sldId id="324" r:id="rId12"/>
    <p:sldId id="309" r:id="rId13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2" autoAdjust="0"/>
    <p:restoredTop sz="95391" autoAdjust="0"/>
  </p:normalViewPr>
  <p:slideViewPr>
    <p:cSldViewPr snapToGrid="0">
      <p:cViewPr varScale="1">
        <p:scale>
          <a:sx n="105" d="100"/>
          <a:sy n="105" d="100"/>
        </p:scale>
        <p:origin x="1168" y="19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3984" y="1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pPr rtl="0"/>
            <a:fld id="{5AEF3960-21C3-437A-8872-5CF9241DE9E6}" type="datetime1">
              <a:rPr lang="ru-RU" smtClean="0"/>
              <a:t>06.11.2024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4BF9A36D-7FAC-478F-9944-F324014F6FD1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ru-RU" sz="1200"/>
            </a:lvl1pPr>
          </a:lstStyle>
          <a:p>
            <a:fld id="{47E79353-2898-40D4-97DB-0A6C00999803}" type="datetime1">
              <a:rPr lang="ru-RU" smtClean="0"/>
              <a:pPr/>
              <a:t>06.11.2024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ru-RU"/>
            </a:defPPr>
          </a:lstStyle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ru-RU"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ru-RU" sz="1200"/>
            </a:lvl1pPr>
          </a:lstStyle>
          <a:p>
            <a:pPr rtl="0"/>
            <a:fld id="{D4B9A9E5-4F7F-4A7D-9DE1-89923232926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ru-RU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5126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86565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0010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D4B9A9E5-4F7F-4A7D-9DE1-899232329269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таблиц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</a:lstStyle>
          <a:p>
            <a:pPr algn="ctr" rtl="0"/>
            <a:endParaRPr lang="ru-RU" dirty="0">
              <a:latin typeface="Arial" panose="020B0604020202020204" pitchFamily="34" charset="0"/>
            </a:endParaRPr>
          </a:p>
        </p:txBody>
      </p:sp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0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0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0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0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3" name="Заполнитель таблицы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 rtlCol="0">
            <a:normAutofit/>
          </a:bodyPr>
          <a:lstStyle>
            <a:lvl1pPr>
              <a:defRPr lang="ru-RU" sz="2000"/>
            </a:lvl1pPr>
          </a:lstStyle>
          <a:p>
            <a:pPr rtl="0"/>
            <a:r>
              <a:rPr lang="ru-RU"/>
              <a:t>Щелкните значок, чтобы вставить таблицу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ru-RU"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lang="ru-RU"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lang="ru-RU"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lang="ru-RU"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lang="ru-RU" sz="1600" b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lang="ru-RU"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lang="ru-RU"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lang="ru-RU"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lang="ru-RU" sz="1400" b="1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Заполнитель таблицы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 rtlCol="0">
            <a:normAutofit/>
          </a:bodyPr>
          <a:lstStyle>
            <a:lvl1pPr>
              <a:defRPr lang="ru-RU" sz="2400"/>
            </a:lvl1pPr>
          </a:lstStyle>
          <a:p>
            <a:pPr rtl="0"/>
            <a:r>
              <a:rPr lang="ru-RU"/>
              <a:t>Щелкните значок, чтобы добавить таблицу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lang="ru-RU"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ru-RU" sz="12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Щелкните, чтобы добавить содержимое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pic>
        <p:nvPicPr>
          <p:cNvPr id="2" name="Графический объект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Графический объект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rtlCol="0" anchor="b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lang="ru-RU" sz="2000"/>
            </a:lvl1pPr>
            <a:lvl2pPr>
              <a:lnSpc>
                <a:spcPct val="120000"/>
              </a:lnSpc>
              <a:defRPr lang="ru-RU" sz="1800"/>
            </a:lvl2pPr>
            <a:lvl3pPr>
              <a:lnSpc>
                <a:spcPct val="120000"/>
              </a:lnSpc>
              <a:defRPr lang="ru-RU" sz="1600"/>
            </a:lvl3pPr>
            <a:lvl4pPr>
              <a:lnSpc>
                <a:spcPct val="120000"/>
              </a:lnSpc>
              <a:defRPr lang="ru-RU" sz="1400"/>
            </a:lvl4pPr>
            <a:lvl5pPr>
              <a:lnSpc>
                <a:spcPct val="120000"/>
              </a:lnSpc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Графический объект 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вставить рисунок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зо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rtlCol="0" anchor="b">
            <a:normAutofit/>
          </a:bodyPr>
          <a:lstStyle>
            <a:lvl1pPr>
              <a:defRPr lang="ru-RU" sz="48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  <p:sp>
        <p:nvSpPr>
          <p:cNvPr id="10" name="Объект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ru-RU" sz="2000"/>
            </a:lvl1pPr>
            <a:lvl2pPr marL="457200" indent="0">
              <a:buNone/>
              <a:defRPr lang="ru-RU" sz="1800"/>
            </a:lvl2pPr>
            <a:lvl3pPr marL="914400" indent="0">
              <a:buNone/>
              <a:defRPr lang="ru-RU" sz="1600"/>
            </a:lvl3pPr>
            <a:lvl4pPr marL="1371600" indent="0">
              <a:buNone/>
              <a:defRPr lang="ru-RU" sz="1400"/>
            </a:lvl4pPr>
            <a:lvl5pPr marL="1828800" indent="0">
              <a:buNone/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изображение слева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rtlCol="0" anchor="b">
            <a:normAutofit/>
          </a:bodyPr>
          <a:lstStyle>
            <a:lvl1pPr>
              <a:defRPr lang="ru-RU" sz="4800">
                <a:solidFill>
                  <a:schemeClr val="bg1"/>
                </a:solidFill>
              </a:defRPr>
            </a:lvl1pPr>
          </a:lstStyle>
          <a:p>
            <a:pPr rtl="0"/>
            <a:endParaRPr lang="ru-RU" dirty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l">
              <a:buNone/>
              <a:defRPr lang="ru-RU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  <p:sp>
        <p:nvSpPr>
          <p:cNvPr id="9" name="Объект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ru-RU"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ru-RU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объек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Графический объект 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1" name="Объект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1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1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1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1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1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12" name="Объект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/>
            </a:lvl1pPr>
            <a:lvl2pPr>
              <a:spcBef>
                <a:spcPts val="0"/>
              </a:spcBef>
              <a:spcAft>
                <a:spcPts val="1200"/>
              </a:spcAft>
              <a:defRPr lang="ru-RU" sz="1800"/>
            </a:lvl2pPr>
            <a:lvl3pPr>
              <a:spcBef>
                <a:spcPts val="0"/>
              </a:spcBef>
              <a:spcAft>
                <a:spcPts val="1200"/>
              </a:spcAft>
              <a:defRPr lang="ru-RU" sz="1600"/>
            </a:lvl3pPr>
            <a:lvl4pPr>
              <a:spcBef>
                <a:spcPts val="0"/>
              </a:spcBef>
              <a:spcAft>
                <a:spcPts val="1200"/>
              </a:spcAft>
              <a:defRPr lang="ru-RU" sz="1400"/>
            </a:lvl4pPr>
            <a:lvl5pPr>
              <a:spcBef>
                <a:spcPts val="0"/>
              </a:spcBef>
              <a:spcAft>
                <a:spcPts val="1200"/>
              </a:spcAft>
              <a:defRPr lang="ru-RU" sz="140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содержимое и изображение справ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 rtlCol="0">
            <a:normAutofit/>
          </a:bodyPr>
          <a:lstStyle>
            <a:lvl1pPr>
              <a:defRPr lang="ru-RU" sz="3200"/>
            </a:lvl1pPr>
          </a:lstStyle>
          <a:p>
            <a:pPr rtl="0"/>
            <a:r>
              <a:rPr lang="ru-RU"/>
              <a:t>Заголовок слайда</a:t>
            </a:r>
          </a:p>
        </p:txBody>
      </p:sp>
      <p:sp>
        <p:nvSpPr>
          <p:cNvPr id="10" name="Объект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ru-RU" sz="2000" b="0"/>
            </a:lvl1pPr>
            <a:lvl2pPr>
              <a:spcBef>
                <a:spcPts val="0"/>
              </a:spcBef>
              <a:spcAft>
                <a:spcPts val="1200"/>
              </a:spcAft>
              <a:defRPr lang="ru-RU" sz="1800" b="0"/>
            </a:lvl2pPr>
            <a:lvl3pPr>
              <a:spcBef>
                <a:spcPts val="0"/>
              </a:spcBef>
              <a:spcAft>
                <a:spcPts val="1200"/>
              </a:spcAft>
              <a:defRPr lang="ru-RU" sz="1600" b="0"/>
            </a:lvl3pPr>
            <a:lvl4pPr>
              <a:spcBef>
                <a:spcPts val="0"/>
              </a:spcBef>
              <a:spcAft>
                <a:spcPts val="1200"/>
              </a:spcAft>
              <a:defRPr lang="ru-RU" sz="1400" b="0"/>
            </a:lvl4pPr>
            <a:lvl5pPr>
              <a:spcBef>
                <a:spcPts val="0"/>
              </a:spcBef>
              <a:spcAft>
                <a:spcPts val="1200"/>
              </a:spcAft>
              <a:defRPr lang="ru-RU" sz="1400" b="0"/>
            </a:lvl5pPr>
          </a:lstStyle>
          <a:p>
            <a:pPr lvl="0" rtl="0"/>
            <a:r>
              <a:rPr lang="ru-RU"/>
              <a:t>Текст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r">
              <a:buNone/>
              <a:defRPr lang="ru-RU" sz="2000"/>
            </a:lvl1pPr>
          </a:lstStyle>
          <a:p>
            <a:pPr rtl="0"/>
            <a:r>
              <a:rPr lang="ru-RU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ru-RU"/>
            </a:defPPr>
          </a:lstStyle>
          <a:p>
            <a:pPr lvl="0" rtl="0"/>
            <a:r>
              <a:rPr lang="ru-RU" dirty="0"/>
              <a:t>Щелкните, чтобы изменить стили текста образца слайда</a:t>
            </a:r>
          </a:p>
          <a:p>
            <a:pPr lvl="1" rtl="0"/>
            <a:r>
              <a:rPr lang="ru-RU" dirty="0"/>
              <a:t>Второй уровень</a:t>
            </a:r>
          </a:p>
          <a:p>
            <a:pPr lvl="2" rtl="0"/>
            <a:r>
              <a:rPr lang="ru-RU" dirty="0"/>
              <a:t>Третий уровень</a:t>
            </a:r>
          </a:p>
          <a:p>
            <a:pPr lvl="3" rtl="0"/>
            <a:r>
              <a:rPr lang="ru-RU" dirty="0"/>
              <a:t>Четвертый уровень</a:t>
            </a:r>
          </a:p>
          <a:p>
            <a:pPr lvl="4" rtl="0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ru-RU"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ru-RU"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ru-RU" dirty="0"/>
              <a:t>Набор слайдов для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ru-RU"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B5CEABB6-07DC-46E8-9B57-56EC44A396E5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RU" sz="4400" kern="1200" cap="all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RU"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RU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maxlyara1/test_task_DS" TargetMode="External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 rtlCol="0">
            <a:normAutofit fontScale="90000"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решение тестового задания на позицию </a:t>
            </a:r>
            <a:r>
              <a:rPr lang="en-US" dirty="0"/>
              <a:t>Data scientist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CA408-18EB-2447-3892-4527030FC536}"/>
              </a:ext>
            </a:extLst>
          </p:cNvPr>
          <p:cNvSpPr txBox="1"/>
          <p:nvPr/>
        </p:nvSpPr>
        <p:spPr>
          <a:xfrm>
            <a:off x="6096000" y="2589015"/>
            <a:ext cx="288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</a:rPr>
              <a:t>Ляра</a:t>
            </a:r>
            <a:r>
              <a:rPr lang="ru-RU" dirty="0">
                <a:solidFill>
                  <a:schemeClr val="bg1"/>
                </a:solidFill>
              </a:rPr>
              <a:t> Максим Витальевич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b="1" dirty="0"/>
              <a:t>ОБО МНЕ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rtl="0"/>
            <a:r>
              <a:rPr lang="en-US" dirty="0"/>
              <a:t>Data Scientist, </a:t>
            </a:r>
            <a:r>
              <a:rPr lang="ru-RU" dirty="0"/>
              <a:t>аналитик с опытом работы в крупной </a:t>
            </a:r>
            <a:r>
              <a:rPr lang="en-US" dirty="0"/>
              <a:t>FMCG-</a:t>
            </a:r>
            <a:r>
              <a:rPr lang="ru-RU" dirty="0"/>
              <a:t>компании. Умею находить общий язык как со смежными ролями, так и с бизнесом, переводить потребности и задачи компании в задачи в области аналитики, </a:t>
            </a:r>
            <a:r>
              <a:rPr lang="en-US" dirty="0"/>
              <a:t>Data Science</a:t>
            </a:r>
            <a:endParaRPr lang="ru-RU" dirty="0"/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ru-RU" sz="3200" b="1" cap="none" dirty="0"/>
              <a:t>Задачи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3</a:t>
            </a:fld>
            <a:endParaRPr lang="ru-RU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13DC036-3A2E-2582-17A5-D6D426E716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11363"/>
            <a:ext cx="5620513" cy="4155757"/>
          </a:xfrm>
        </p:spPr>
        <p:txBody>
          <a:bodyPr/>
          <a:lstStyle/>
          <a:p>
            <a:r>
              <a:rPr lang="ru-RU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1. </a:t>
            </a:r>
            <a:r>
              <a:rPr lang="ru-RU" dirty="0">
                <a:solidFill>
                  <a:srgbClr val="222222"/>
                </a:solidFill>
                <a:latin typeface="Calibri" panose="020F0502020204030204" pitchFamily="34" charset="0"/>
              </a:rPr>
              <a:t>П</a:t>
            </a:r>
            <a:r>
              <a:rPr lang="ru-RU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остроить понедельный прогноз продаж на 2013г. (с 31.12.2012 по 29.09.2013), обосновать</a:t>
            </a:r>
          </a:p>
          <a:p>
            <a:r>
              <a:rPr lang="ru-RU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2.  </a:t>
            </a:r>
            <a:r>
              <a:rPr lang="ru-RU" dirty="0">
                <a:solidFill>
                  <a:srgbClr val="222222"/>
                </a:solidFill>
                <a:latin typeface="Calibri" panose="020F0502020204030204" pitchFamily="34" charset="0"/>
              </a:rPr>
              <a:t>К</a:t>
            </a:r>
            <a:r>
              <a:rPr lang="ru-RU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оличественно оценить влияние рекламной активности на ТВ</a:t>
            </a:r>
          </a:p>
          <a:p>
            <a:r>
              <a:rPr lang="ru-RU" dirty="0">
                <a:solidFill>
                  <a:srgbClr val="222222"/>
                </a:solidFill>
                <a:latin typeface="Calibri" panose="020F0502020204030204" pitchFamily="34" charset="0"/>
              </a:rPr>
              <a:t>3. П</a:t>
            </a:r>
            <a:r>
              <a:rPr lang="ru-RU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</a:rPr>
              <a:t>остроить график динамики целевого показателя + график оценок</a:t>
            </a:r>
          </a:p>
          <a:p>
            <a:r>
              <a:rPr lang="ru-RU" dirty="0">
                <a:solidFill>
                  <a:srgbClr val="222222"/>
                </a:solidFill>
                <a:latin typeface="Calibri" panose="020F0502020204030204" pitchFamily="34" charset="0"/>
              </a:rPr>
              <a:t>4. Интерпретация результатов, рекомендации по улучшению модели</a:t>
            </a:r>
            <a:endParaRPr lang="ru-RU" b="0" i="0" dirty="0">
              <a:solidFill>
                <a:srgbClr val="222222"/>
              </a:solidFill>
              <a:effectLst/>
              <a:latin typeface="Calibri" panose="020F0502020204030204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92D586-3F7C-3202-E4F4-1F65B9A7D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 err="1"/>
              <a:t>Корелляционный</a:t>
            </a:r>
            <a:r>
              <a:rPr lang="ru-RU" dirty="0"/>
              <a:t> Анализ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5DADF2-8E4D-6C0E-0FA2-C5228AF29C1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4992709" cy="3747180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r>
              <a:rPr lang="ru-RU" sz="1600" b="1" dirty="0"/>
              <a:t>'ТВ Центр, ТВ Рейтинги'</a:t>
            </a:r>
            <a:r>
              <a:rPr lang="ru-RU" sz="1600" dirty="0"/>
              <a:t>: высокая корреляция с </a:t>
            </a:r>
            <a:r>
              <a:rPr lang="ru-RU" sz="1600" b="1" dirty="0"/>
              <a:t>'Пятый Канал, ТВ Рейтинги'</a:t>
            </a:r>
            <a:r>
              <a:rPr lang="ru-RU" sz="1600" dirty="0"/>
              <a:t> (0.84) и </a:t>
            </a:r>
            <a:r>
              <a:rPr lang="ru-RU" sz="1600" b="1" dirty="0"/>
              <a:t>'ТВ-3, ТВ Рейтинги'</a:t>
            </a:r>
            <a:r>
              <a:rPr lang="ru-RU" sz="1600" dirty="0"/>
              <a:t> (0.43).</a:t>
            </a:r>
            <a:br>
              <a:rPr lang="ru-RU" sz="1600" dirty="0"/>
            </a:br>
            <a:r>
              <a:rPr lang="ru-RU" sz="1600" b="1" dirty="0"/>
              <a:t>Решение:</a:t>
            </a:r>
            <a:r>
              <a:rPr lang="ru-RU" sz="1600" dirty="0"/>
              <a:t> </a:t>
            </a:r>
            <a:r>
              <a:rPr lang="ru-RU" sz="1600" dirty="0">
                <a:highlight>
                  <a:srgbClr val="FF0000"/>
                </a:highlight>
              </a:rPr>
              <a:t>удалить</a:t>
            </a:r>
            <a:r>
              <a:rPr lang="ru-RU" sz="1600" dirty="0"/>
              <a:t> </a:t>
            </a:r>
            <a:r>
              <a:rPr lang="ru-RU" sz="1600" b="1" dirty="0"/>
              <a:t>'ТВ Центр, ТВ Рейтинги'</a:t>
            </a:r>
            <a:r>
              <a:rPr lang="ru-RU" sz="1600" dirty="0"/>
              <a:t> для снижения </a:t>
            </a:r>
            <a:r>
              <a:rPr lang="ru-RU" sz="1600" dirty="0" err="1"/>
              <a:t>мультиколлинеарности</a:t>
            </a:r>
            <a:r>
              <a:rPr lang="ru-RU" sz="1600" dirty="0"/>
              <a:t>.</a:t>
            </a:r>
          </a:p>
          <a:p>
            <a:r>
              <a:rPr lang="ru-RU" sz="1600" b="1" dirty="0"/>
              <a:t>"Цена бренда, руб."</a:t>
            </a:r>
            <a:r>
              <a:rPr lang="ru-RU" sz="1600" dirty="0"/>
              <a:t>: высокая корреляция с </a:t>
            </a:r>
            <a:r>
              <a:rPr lang="ru-RU" sz="1600" b="1" dirty="0"/>
              <a:t>"Средняя цена в категории, руб."</a:t>
            </a:r>
            <a:r>
              <a:rPr lang="ru-RU" sz="1600" dirty="0"/>
              <a:t> (0.94).</a:t>
            </a:r>
            <a:br>
              <a:rPr lang="ru-RU" sz="1600" dirty="0"/>
            </a:br>
            <a:r>
              <a:rPr lang="ru-RU" sz="1600" b="1" dirty="0"/>
              <a:t>Решение:</a:t>
            </a:r>
            <a:r>
              <a:rPr lang="ru-RU" sz="1600" dirty="0"/>
              <a:t> </a:t>
            </a:r>
            <a:r>
              <a:rPr lang="ru-RU" sz="1600" dirty="0">
                <a:highlight>
                  <a:srgbClr val="00FF00"/>
                </a:highlight>
              </a:rPr>
              <a:t>создать</a:t>
            </a:r>
            <a:r>
              <a:rPr lang="ru-RU" sz="1600" dirty="0"/>
              <a:t> признак </a:t>
            </a:r>
            <a:r>
              <a:rPr lang="ru-RU" sz="1600" b="1" dirty="0"/>
              <a:t>"Отношение цены к цене конкурентов"</a:t>
            </a:r>
            <a:r>
              <a:rPr lang="ru-RU" sz="1600" dirty="0"/>
              <a:t> и </a:t>
            </a:r>
            <a:r>
              <a:rPr lang="ru-RU" sz="1600" dirty="0">
                <a:highlight>
                  <a:srgbClr val="FF0000"/>
                </a:highlight>
              </a:rPr>
              <a:t>удалить</a:t>
            </a:r>
            <a:r>
              <a:rPr lang="ru-RU" sz="1600" dirty="0"/>
              <a:t> исходные.</a:t>
            </a:r>
          </a:p>
          <a:p>
            <a:r>
              <a:rPr lang="ru-RU" sz="1600" b="1" dirty="0"/>
              <a:t>'Нишевые каналы, ТВ Рейтинги'</a:t>
            </a:r>
            <a:r>
              <a:rPr lang="ru-RU" sz="1600" dirty="0"/>
              <a:t>: корреляция с </a:t>
            </a:r>
            <a:r>
              <a:rPr lang="ru-RU" sz="1600" b="1" dirty="0"/>
              <a:t>'ТВ-3'</a:t>
            </a:r>
            <a:r>
              <a:rPr lang="ru-RU" sz="1600" dirty="0"/>
              <a:t> (0.77), </a:t>
            </a:r>
            <a:r>
              <a:rPr lang="ru-RU" sz="1600" b="1" dirty="0"/>
              <a:t>'ТВ Рейтинги Звезда'</a:t>
            </a:r>
            <a:r>
              <a:rPr lang="ru-RU" sz="1600" dirty="0"/>
              <a:t> (0.57), и </a:t>
            </a:r>
            <a:r>
              <a:rPr lang="ru-RU" sz="1600" b="1" dirty="0"/>
              <a:t>'Звезда'</a:t>
            </a:r>
            <a:r>
              <a:rPr lang="ru-RU" sz="1600" dirty="0"/>
              <a:t> (0.57).</a:t>
            </a:r>
            <a:br>
              <a:rPr lang="ru-RU" sz="1600" dirty="0"/>
            </a:br>
            <a:r>
              <a:rPr lang="ru-RU" sz="1600" b="1" dirty="0"/>
              <a:t>Решение:</a:t>
            </a:r>
            <a:r>
              <a:rPr lang="ru-RU" sz="1600" dirty="0"/>
              <a:t> </a:t>
            </a:r>
            <a:r>
              <a:rPr lang="ru-RU" sz="1600" dirty="0">
                <a:highlight>
                  <a:srgbClr val="FF0000"/>
                </a:highlight>
              </a:rPr>
              <a:t>удалить</a:t>
            </a:r>
            <a:r>
              <a:rPr lang="ru-RU" sz="1600" dirty="0"/>
              <a:t> </a:t>
            </a:r>
            <a:r>
              <a:rPr lang="ru-RU" sz="1600" b="1" dirty="0"/>
              <a:t>'Нишевые каналы, ТВ Рейтинги'</a:t>
            </a:r>
            <a:r>
              <a:rPr lang="ru-RU" sz="1600" dirty="0"/>
              <a:t>.</a:t>
            </a:r>
          </a:p>
          <a:p>
            <a:pPr marL="0" indent="0">
              <a:buNone/>
            </a:pPr>
            <a:endParaRPr lang="ru-RU" sz="1600" dirty="0"/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590E2F15-3B9B-09E9-8C97-C9CE6B6B18FC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284891" y="1630399"/>
            <a:ext cx="4992709" cy="4530882"/>
          </a:xfrm>
          <a:prstGeom prst="rect">
            <a:avLst/>
          </a:prstGeom>
          <a:noFill/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4FFC83-A1E8-FCEA-2C47-38C5ADAEA1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 anchor="ctr">
            <a:normAutofit/>
          </a:bodyPr>
          <a:lstStyle>
            <a:defPPr>
              <a:defRPr lang="ru-RU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ru-RU" smtClean="0"/>
              <a:pPr rtl="0">
                <a:spcAft>
                  <a:spcPts val="600"/>
                </a:spcAft>
              </a:pPr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0403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BDB0AE-5ADD-1975-6BDD-386089250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1" cy="1629601"/>
          </a:xfrm>
        </p:spPr>
        <p:txBody>
          <a:bodyPr rtlCol="0" anchor="ctr">
            <a:normAutofit/>
          </a:bodyPr>
          <a:lstStyle>
            <a:defPPr>
              <a:defRPr lang="ru-RU"/>
            </a:defPPr>
          </a:lstStyle>
          <a:p>
            <a:pPr rtl="0"/>
            <a:r>
              <a:rPr lang="ru-RU" dirty="0"/>
              <a:t>1. Прогноз продаж на 2013 год: Метод и обоснование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01C2F4A-ABC8-39B2-B7BB-36C02B7A454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399" y="2022250"/>
            <a:ext cx="4992709" cy="3747180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pPr marL="0" indent="0">
              <a:buNone/>
            </a:pPr>
            <a:r>
              <a:rPr lang="ru-RU" sz="1200" b="1" dirty="0"/>
              <a:t>Метод</a:t>
            </a:r>
            <a:r>
              <a:rPr lang="ru-RU" sz="12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/>
              <a:t>Выбрана </a:t>
            </a:r>
            <a:r>
              <a:rPr lang="en-US" sz="1200" b="1" dirty="0"/>
              <a:t>Lasso-</a:t>
            </a:r>
            <a:r>
              <a:rPr lang="ru-RU" sz="1200" b="1" dirty="0"/>
              <a:t>регрессия</a:t>
            </a:r>
            <a:r>
              <a:rPr lang="ru-RU" sz="1200" dirty="0"/>
              <a:t> — подходит для задач с высокой </a:t>
            </a:r>
            <a:r>
              <a:rPr lang="ru-RU" sz="1200" dirty="0" err="1"/>
              <a:t>мультиколлинеарностью</a:t>
            </a:r>
            <a:r>
              <a:rPr lang="ru-RU" sz="1200" dirty="0"/>
              <a:t>, что актуально из-за значительных корреляций между признаками по ТВ-каналам.</a:t>
            </a:r>
          </a:p>
          <a:p>
            <a:pPr marL="0" indent="0">
              <a:buNone/>
            </a:pPr>
            <a:r>
              <a:rPr lang="ru-RU" sz="1200" b="1" dirty="0"/>
              <a:t>Параметры модели</a:t>
            </a:r>
            <a:r>
              <a:rPr lang="ru-RU" sz="12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b="1" dirty="0"/>
              <a:t>Тестовый размер</a:t>
            </a:r>
            <a:r>
              <a:rPr lang="ru-RU" sz="1200" dirty="0"/>
              <a:t>: 30% всей выборки, </a:t>
            </a:r>
            <a:r>
              <a:rPr lang="ru-RU" sz="1200" b="1" dirty="0"/>
              <a:t>без перемешивания</a:t>
            </a:r>
            <a:r>
              <a:rPr lang="ru-RU" sz="1200" dirty="0"/>
              <a:t> данных, чтобы сохранить временную структуру данных (работа с временным рядом).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b="1" dirty="0"/>
              <a:t>Масштабирование данных</a:t>
            </a:r>
            <a:r>
              <a:rPr lang="ru-RU" sz="1200" dirty="0"/>
              <a:t> с использованием </a:t>
            </a:r>
            <a:r>
              <a:rPr lang="en-US" sz="1200" b="1" dirty="0" err="1"/>
              <a:t>StandardScaler</a:t>
            </a:r>
            <a:r>
              <a:rPr lang="en-US" sz="1200" dirty="0"/>
              <a:t> — </a:t>
            </a:r>
            <a:r>
              <a:rPr lang="ru-RU" sz="1200" dirty="0"/>
              <a:t>необходимо для </a:t>
            </a:r>
            <a:r>
              <a:rPr lang="en-US" sz="1200" dirty="0"/>
              <a:t>Lasso, </a:t>
            </a:r>
            <a:r>
              <a:rPr lang="ru-RU" sz="1200" dirty="0"/>
              <a:t>но снижает интерпретируемость коэффициентов.</a:t>
            </a:r>
          </a:p>
          <a:p>
            <a:pPr marL="0" indent="0">
              <a:buNone/>
            </a:pPr>
            <a:r>
              <a:rPr lang="ru-RU" sz="1200" b="1" dirty="0"/>
              <a:t>Дополнительно</a:t>
            </a:r>
            <a:r>
              <a:rPr lang="ru-RU" sz="12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/>
              <a:t>Для понимания значимости отдельных признаков был построен классический линейный регрессионный анализ на тех же данных (без масштабирования), что позволило получить более интерпретируемые коэффициенты.</a:t>
            </a:r>
          </a:p>
        </p:txBody>
      </p:sp>
      <p:pic>
        <p:nvPicPr>
          <p:cNvPr id="10" name="Рисунок 9" descr="Изображение выглядит как текст, снимок экрана, Шрифт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7482860B-8637-8DFD-4CE7-2959ED26A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891" y="2104706"/>
            <a:ext cx="4992709" cy="3582268"/>
          </a:xfrm>
          <a:prstGeom prst="rect">
            <a:avLst/>
          </a:prstGeom>
          <a:noFill/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D27E5DB-AFB6-9088-87C9-1F671C0B0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 anchor="ctr">
            <a:normAutofit/>
          </a:bodyPr>
          <a:lstStyle>
            <a:defPPr>
              <a:defRPr lang="ru-RU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ru-RU" smtClean="0"/>
              <a:pPr rtl="0">
                <a:spcAft>
                  <a:spcPts val="600"/>
                </a:spcAft>
              </a:pPr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FEAA13-E02F-EB47-E510-E3F48A95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305" y="763305"/>
            <a:ext cx="5825791" cy="1448747"/>
          </a:xfrm>
        </p:spPr>
        <p:txBody>
          <a:bodyPr rtlCol="0">
            <a:normAutofit fontScale="90000"/>
          </a:bodyPr>
          <a:lstStyle>
            <a:defPPr>
              <a:defRPr lang="ru-RU"/>
            </a:defPPr>
          </a:lstStyle>
          <a:p>
            <a:pPr rtl="0"/>
            <a:r>
              <a:rPr lang="en-US" dirty="0"/>
              <a:t>2. </a:t>
            </a:r>
            <a:r>
              <a:rPr lang="ru-RU" dirty="0"/>
              <a:t>Количественная оценка влияния рекламной активности на ТВ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E26637-007F-EC9E-F644-AAFBA0900F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36318" y="2339242"/>
            <a:ext cx="4718306" cy="3747180"/>
          </a:xfrm>
        </p:spPr>
        <p:txBody>
          <a:bodyPr rtlCol="0">
            <a:noAutofit/>
          </a:bodyPr>
          <a:lstStyle>
            <a:defPPr>
              <a:defRPr lang="ru-RU"/>
            </a:defPPr>
          </a:lstStyle>
          <a:p>
            <a:pPr marL="0" indent="0">
              <a:buNone/>
            </a:pPr>
            <a:r>
              <a:rPr lang="ru-RU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Описательная статистика коэффициентов рекламной активности</a:t>
            </a:r>
            <a:r>
              <a:rPr lang="ru-RU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Среднее значение</a:t>
            </a:r>
            <a:r>
              <a:rPr lang="ru-RU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31.8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Стандартное отклонение</a:t>
            </a:r>
            <a:r>
              <a:rPr lang="ru-RU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60.0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Минимум</a:t>
            </a:r>
            <a:r>
              <a:rPr lang="ru-RU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-49.0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Медиана</a:t>
            </a:r>
            <a:r>
              <a:rPr lang="ru-RU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(50%): 14.1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Максимум</a:t>
            </a:r>
            <a:r>
              <a:rPr lang="ru-RU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135.9</a:t>
            </a:r>
          </a:p>
          <a:p>
            <a:pPr marL="0" indent="0">
              <a:buNone/>
            </a:pPr>
            <a:endParaRPr lang="en-US" sz="16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ru-RU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Суммарное влияние рекламной активности</a:t>
            </a:r>
            <a:r>
              <a:rPr lang="ru-RU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ru-RU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254.2</a:t>
            </a:r>
            <a:endParaRPr lang="ru-RU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DDD930B-FB1B-543D-6828-8C31F30BBD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6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5FC01A-C184-06CD-F739-F29B934719F8}"/>
              </a:ext>
            </a:extLst>
          </p:cNvPr>
          <p:cNvSpPr txBox="1"/>
          <p:nvPr/>
        </p:nvSpPr>
        <p:spPr>
          <a:xfrm>
            <a:off x="6681218" y="2212052"/>
            <a:ext cx="4340352" cy="3368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Коэффициенты влияния по каналам</a:t>
            </a:r>
            <a:r>
              <a:rPr lang="ru-RU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Россия 1</a:t>
            </a:r>
            <a:r>
              <a:rPr lang="ru-RU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28.2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Домашний</a:t>
            </a:r>
            <a:r>
              <a:rPr lang="ru-RU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-49.0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НТВ</a:t>
            </a:r>
            <a:r>
              <a:rPr lang="ru-RU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100.6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Первый Канал</a:t>
            </a:r>
            <a:r>
              <a:rPr lang="ru-RU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38.5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Пятый Канал</a:t>
            </a:r>
            <a:r>
              <a:rPr lang="ru-RU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-0.0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ТВ-3</a:t>
            </a:r>
            <a:r>
              <a:rPr lang="ru-RU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0.0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Рен ТВ</a:t>
            </a:r>
            <a:r>
              <a:rPr lang="ru-RU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0.0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6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Звезда</a:t>
            </a:r>
            <a:r>
              <a:rPr lang="ru-RU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135.9</a:t>
            </a:r>
          </a:p>
        </p:txBody>
      </p:sp>
    </p:spTree>
    <p:extLst>
      <p:ext uri="{BB962C8B-B14F-4D97-AF65-F5344CB8AC3E}">
        <p14:creationId xmlns:p14="http://schemas.microsoft.com/office/powerpoint/2010/main" val="1517447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D62B2F-534F-A196-1186-33D282CE3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10363202" cy="1603462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r>
              <a:rPr lang="ru-RU" dirty="0"/>
              <a:t>3. график динамики целевого показателя + график оценок</a:t>
            </a:r>
            <a:endParaRPr lang="ru-RU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FF6EF25-1A43-B685-800B-85D36602E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fld id="{B5CEABB6-07DC-46E8-9B57-56EC44A396E5}" type="slidenum">
              <a:rPr lang="ru-RU" smtClean="0"/>
              <a:pPr rtl="0"/>
              <a:t>7</a:t>
            </a:fld>
            <a:endParaRPr lang="ru-RU" dirty="0"/>
          </a:p>
        </p:txBody>
      </p:sp>
      <p:pic>
        <p:nvPicPr>
          <p:cNvPr id="9" name="Таблица 8">
            <a:extLst>
              <a:ext uri="{FF2B5EF4-FFF2-40B4-BE49-F238E27FC236}">
                <a16:creationId xmlns:a16="http://schemas.microsoft.com/office/drawing/2014/main" id="{FCFF09B4-16D4-BCFF-69D0-4E2230AD20E2}"/>
              </a:ext>
            </a:extLst>
          </p:cNvPr>
          <p:cNvPicPr>
            <a:picLocks noGrp="1" noChangeAspect="1"/>
          </p:cNvPicPr>
          <p:nvPr>
            <p:ph type="tbl" sz="quarter" idx="11"/>
          </p:nvPr>
        </p:nvPicPr>
        <p:blipFill>
          <a:blip r:embed="rId3"/>
          <a:stretch>
            <a:fillRect/>
          </a:stretch>
        </p:blipFill>
        <p:spPr>
          <a:xfrm>
            <a:off x="1545465" y="1919590"/>
            <a:ext cx="8167967" cy="432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261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65125"/>
            <a:ext cx="7351777" cy="1629601"/>
          </a:xfrm>
        </p:spPr>
        <p:txBody>
          <a:bodyPr rtlCol="0" anchor="ctr">
            <a:normAutofit/>
          </a:bodyPr>
          <a:lstStyle>
            <a:defPPr>
              <a:defRPr lang="ru-RU"/>
            </a:defPPr>
          </a:lstStyle>
          <a:p>
            <a:r>
              <a:rPr lang="ru-RU" sz="2000" dirty="0">
                <a:solidFill>
                  <a:srgbClr val="22222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Интерпретация результатов, рекомендации по улучшению модели</a:t>
            </a:r>
            <a:endParaRPr lang="ru-RU" sz="2000" i="0" dirty="0">
              <a:solidFill>
                <a:srgbClr val="222222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5" name="Рисунок 24" descr="Изображение выглядит как текст, снимок экрана, меню&#10;&#10;Автоматически созданное описание">
            <a:extLst>
              <a:ext uri="{FF2B5EF4-FFF2-40B4-BE49-F238E27FC236}">
                <a16:creationId xmlns:a16="http://schemas.microsoft.com/office/drawing/2014/main" id="{0AB714BD-CB46-029B-976A-3CD12D100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622699"/>
            <a:ext cx="4992709" cy="2546281"/>
          </a:xfrm>
          <a:prstGeom prst="rect">
            <a:avLst/>
          </a:prstGeom>
          <a:noFill/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F0E41F64-E350-1F21-8A57-E740F48F31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84891" y="2022250"/>
            <a:ext cx="4992709" cy="3747180"/>
          </a:xfrm>
        </p:spPr>
        <p:txBody>
          <a:bodyPr rtlCol="0">
            <a:normAutofit/>
          </a:bodyPr>
          <a:lstStyle>
            <a:defPPr>
              <a:defRPr lang="ru-RU"/>
            </a:defPPr>
          </a:lstStyle>
          <a:p>
            <a:r>
              <a:rPr lang="ru-RU" sz="1100" b="1" dirty="0"/>
              <a:t>Коэффициенты</a:t>
            </a:r>
            <a:r>
              <a:rPr lang="ru-RU" sz="11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100" b="1" dirty="0"/>
              <a:t>Россия 1, НТВ, Первый Канал</a:t>
            </a:r>
            <a:r>
              <a:rPr lang="ru-RU" sz="1100" dirty="0"/>
              <a:t> — значительное влияние на продажи.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100" b="1" dirty="0"/>
              <a:t>Домашний, ТВ-3, Рен ТВ</a:t>
            </a:r>
            <a:r>
              <a:rPr lang="ru-RU" sz="1100" dirty="0"/>
              <a:t> — нулевой эффект на продажи.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100" b="1" dirty="0"/>
              <a:t>Конкуренты</a:t>
            </a:r>
            <a:r>
              <a:rPr lang="ru-RU" sz="1100" dirty="0"/>
              <a:t>: высокий эффект от конкурента 4, наибольшее снижение продаж при высокой цене по сравнению с конкурентами.</a:t>
            </a:r>
          </a:p>
          <a:p>
            <a:r>
              <a:rPr lang="ru-RU" sz="1100" b="1" dirty="0"/>
              <a:t>Рекомендации по улучшению</a:t>
            </a:r>
            <a:r>
              <a:rPr lang="ru-RU" sz="11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100" b="1" dirty="0"/>
              <a:t>Новые признаки</a:t>
            </a:r>
            <a:r>
              <a:rPr lang="ru-RU" sz="1100" dirty="0"/>
              <a:t>: учесть </a:t>
            </a:r>
            <a:r>
              <a:rPr lang="ru-RU" sz="1100" b="1" dirty="0"/>
              <a:t>сезонность, цены конкурентов, соцмедиа, промо-акции</a:t>
            </a:r>
            <a:r>
              <a:rPr lang="ru-RU" sz="11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100" b="1" dirty="0"/>
              <a:t>Модели</a:t>
            </a:r>
            <a:r>
              <a:rPr lang="ru-RU" sz="1100" dirty="0"/>
              <a:t>: рассмотреть </a:t>
            </a:r>
            <a:r>
              <a:rPr lang="ru-RU" sz="1100" b="1" dirty="0"/>
              <a:t>нелинейные методы</a:t>
            </a:r>
            <a:r>
              <a:rPr lang="ru-RU" sz="1100" dirty="0"/>
              <a:t> (градиентный </a:t>
            </a:r>
            <a:r>
              <a:rPr lang="ru-RU" sz="1100" dirty="0" err="1"/>
              <a:t>бустинг</a:t>
            </a:r>
            <a:r>
              <a:rPr lang="ru-RU" sz="1100" dirty="0"/>
              <a:t>, деревья решений) для сложных зависимостей.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100" b="1" dirty="0"/>
              <a:t>Временные лаги</a:t>
            </a:r>
            <a:r>
              <a:rPr lang="ru-RU" sz="1100" dirty="0"/>
              <a:t>: учесть отложенное влияние рекламы.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100" b="1" dirty="0"/>
              <a:t>Проверка на </a:t>
            </a:r>
            <a:r>
              <a:rPr lang="ru-RU" sz="1100" b="1" dirty="0" err="1"/>
              <a:t>мультиколлинеарность</a:t>
            </a:r>
            <a:r>
              <a:rPr lang="ru-RU" sz="1100" dirty="0"/>
              <a:t>: использовать </a:t>
            </a:r>
            <a:r>
              <a:rPr lang="en-US" sz="1100" dirty="0"/>
              <a:t>VIF </a:t>
            </a:r>
            <a:r>
              <a:rPr lang="ru-RU" sz="1100" dirty="0"/>
              <a:t>для коррелирующих признаков.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 anchor="ctr">
            <a:normAutofit/>
          </a:bodyPr>
          <a:lstStyle>
            <a:defPPr>
              <a:defRPr lang="ru-RU"/>
            </a:defPPr>
          </a:lstStyle>
          <a:p>
            <a:pPr rtl="0">
              <a:spcAft>
                <a:spcPts val="600"/>
              </a:spcAft>
            </a:pPr>
            <a:fld id="{B5CEABB6-07DC-46E8-9B57-56EC44A396E5}" type="slidenum">
              <a:rPr lang="ru-RU" smtClean="0"/>
              <a:pPr rtl="0">
                <a:spcAft>
                  <a:spcPts val="600"/>
                </a:spcAft>
              </a:pPr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316992"/>
            <a:ext cx="5181600" cy="6858000"/>
          </a:xfrm>
          <a:prstGeom prst="rect">
            <a:avLst/>
          </a:prstGeom>
        </p:spPr>
      </p:pic>
      <p:sp>
        <p:nvSpPr>
          <p:cNvPr id="10" name="Объект 9">
            <a:extLst>
              <a:ext uri="{FF2B5EF4-FFF2-40B4-BE49-F238E27FC236}">
                <a16:creationId xmlns:a16="http://schemas.microsoft.com/office/drawing/2014/main" id="{1F398FDD-E639-CF6A-B875-443655F2B3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1514" y="4172989"/>
            <a:ext cx="5057103" cy="2519363"/>
          </a:xfrm>
        </p:spPr>
        <p:txBody>
          <a:bodyPr rtlCol="0"/>
          <a:lstStyle>
            <a:defPPr>
              <a:defRPr lang="ru-RU"/>
            </a:defPPr>
          </a:lstStyle>
          <a:p>
            <a:pPr rtl="0"/>
            <a:r>
              <a:rPr lang="ru-RU" dirty="0"/>
              <a:t>Ссылка на решение:</a:t>
            </a:r>
          </a:p>
          <a:p>
            <a:pPr rtl="0"/>
            <a:endParaRPr lang="en-US" dirty="0"/>
          </a:p>
          <a:p>
            <a:pPr rtl="0"/>
            <a:r>
              <a:rPr lang="en-US" dirty="0">
                <a:hlinkClick r:id="rId5"/>
              </a:rPr>
              <a:t>https://github.com/maxlyara1/</a:t>
            </a:r>
            <a:r>
              <a:rPr lang="en-US" dirty="0" err="1">
                <a:hlinkClick r:id="rId5"/>
              </a:rPr>
              <a:t>test_task_DS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Arial"/>
      </a:majorFont>
      <a:minorFont>
        <a:latin typeface="Tenorite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B53FD5-8F3E-4406-8404-9F78B5E6376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8EFD9E-464D-4A64-8503-21EC0260155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Words>538</Words>
  <Application>Microsoft Macintosh PowerPoint</Application>
  <PresentationFormat>Широкоэкранный</PresentationFormat>
  <Paragraphs>69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Helvetica Neue</vt:lpstr>
      <vt:lpstr>Пользовательская</vt:lpstr>
      <vt:lpstr>решение тестового задания на позицию Data scientist</vt:lpstr>
      <vt:lpstr>ОБО МНЕ</vt:lpstr>
      <vt:lpstr>Задачи</vt:lpstr>
      <vt:lpstr>Корелляционный Анализ</vt:lpstr>
      <vt:lpstr>1. Прогноз продаж на 2013 год: Метод и обоснование</vt:lpstr>
      <vt:lpstr>2. Количественная оценка влияния рекламной активности на ТВ</vt:lpstr>
      <vt:lpstr>3. график динамики целевого показателя + график оценок</vt:lpstr>
      <vt:lpstr>4. Интерпретация результатов, рекомендации по улучшению модели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Lyara, Maksim</cp:lastModifiedBy>
  <cp:revision>6</cp:revision>
  <dcterms:created xsi:type="dcterms:W3CDTF">2024-01-04T07:32:45Z</dcterms:created>
  <dcterms:modified xsi:type="dcterms:W3CDTF">2024-11-06T01:01:20Z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